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2" r:id="rId3"/>
    <p:sldId id="291" r:id="rId4"/>
    <p:sldId id="293" r:id="rId5"/>
    <p:sldId id="295" r:id="rId6"/>
    <p:sldId id="294" r:id="rId7"/>
  </p:sldIdLst>
  <p:sldSz cx="12192000" cy="6858000"/>
  <p:notesSz cx="6858000" cy="91440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0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CUH_Cursos\Quim4052\Vernier\Procedure_ago_dic_2023_24_CR_EtOH_Ethyl_G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7.2222222222222215E-2"/>
          <c:y val="2.7649769585253458E-2"/>
          <c:w val="0.92222222222222228"/>
          <c:h val="0.90322580645161288"/>
        </c:manualLayout>
      </c:layout>
      <c:scatterChart>
        <c:scatterStyle val="lineMarker"/>
        <c:varyColors val="0"/>
        <c:ser>
          <c:idx val="0"/>
          <c:order val="0"/>
          <c:tx>
            <c:v>Soln. 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Sheet1!$D$11:$D$21</c:f>
              <c:numCache>
                <c:formatCode>General</c:formatCode>
                <c:ptCount val="11"/>
                <c:pt idx="0">
                  <c:v>2500</c:v>
                </c:pt>
                <c:pt idx="1">
                  <c:v>2250</c:v>
                </c:pt>
                <c:pt idx="2">
                  <c:v>2000</c:v>
                </c:pt>
                <c:pt idx="3">
                  <c:v>1750</c:v>
                </c:pt>
                <c:pt idx="4">
                  <c:v>1500</c:v>
                </c:pt>
                <c:pt idx="5">
                  <c:v>1250</c:v>
                </c:pt>
                <c:pt idx="6">
                  <c:v>1000</c:v>
                </c:pt>
                <c:pt idx="7">
                  <c:v>750</c:v>
                </c:pt>
                <c:pt idx="8">
                  <c:v>500</c:v>
                </c:pt>
                <c:pt idx="9">
                  <c:v>250</c:v>
                </c:pt>
                <c:pt idx="10">
                  <c:v>0</c:v>
                </c:pt>
              </c:numCache>
            </c:numRef>
          </c:xVal>
          <c:yVal>
            <c:numRef>
              <c:f>Sheet1!$B$11:$B$21</c:f>
              <c:numCache>
                <c:formatCode>General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6B-44D7-ADCA-C51592C6A864}"/>
            </c:ext>
          </c:extLst>
        </c:ser>
        <c:ser>
          <c:idx val="1"/>
          <c:order val="1"/>
          <c:tx>
            <c:v>Soln. 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Sheet1!$D$11:$D$21</c:f>
              <c:numCache>
                <c:formatCode>General</c:formatCode>
                <c:ptCount val="11"/>
                <c:pt idx="0">
                  <c:v>2500</c:v>
                </c:pt>
                <c:pt idx="1">
                  <c:v>2250</c:v>
                </c:pt>
                <c:pt idx="2">
                  <c:v>2000</c:v>
                </c:pt>
                <c:pt idx="3">
                  <c:v>1750</c:v>
                </c:pt>
                <c:pt idx="4">
                  <c:v>1500</c:v>
                </c:pt>
                <c:pt idx="5">
                  <c:v>1250</c:v>
                </c:pt>
                <c:pt idx="6">
                  <c:v>1000</c:v>
                </c:pt>
                <c:pt idx="7">
                  <c:v>750</c:v>
                </c:pt>
                <c:pt idx="8">
                  <c:v>500</c:v>
                </c:pt>
                <c:pt idx="9">
                  <c:v>250</c:v>
                </c:pt>
                <c:pt idx="10">
                  <c:v>0</c:v>
                </c:pt>
              </c:numCache>
            </c:numRef>
          </c:xVal>
          <c:yVal>
            <c:numRef>
              <c:f>Sheet1!$C$11:$C$21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6B-44D7-ADCA-C51592C6A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190688"/>
        <c:axId val="99729280"/>
      </c:scatterChart>
      <c:valAx>
        <c:axId val="100190688"/>
        <c:scaling>
          <c:orientation val="minMax"/>
          <c:max val="300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Volumen Soln A en celda (uL)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99729280"/>
        <c:crosses val="autoZero"/>
        <c:crossBetween val="midCat"/>
        <c:majorUnit val="500"/>
        <c:minorUnit val="100"/>
      </c:valAx>
      <c:valAx>
        <c:axId val="99729280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% Vol Soln A y B en Celda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0190688"/>
        <c:crosses val="autoZero"/>
        <c:crossBetween val="midCat"/>
        <c:majorUnit val="20"/>
        <c:minorUnit val="10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E2BF-7B92-9704-13AE-8C7660A6F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8C5F0-CB38-8E9C-B00E-EB3637D5F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D9906-D39E-5FC4-9159-6F56DC323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DDF05-8A3F-CC1E-3D41-AD43688BF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6DC55-A911-EA81-B84F-E9435ABD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68571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39D4-5069-13A0-1EC7-4850B701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E2552-628F-8854-94FD-5D7560CB2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A8E77-DCC6-F26D-2A30-6C4672430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E92A9-9FC9-00F8-A721-26A8EA33F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301FF-EA95-7E87-5520-91D4E0C5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2101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6E677-F5A5-1CDA-F987-3C33C2F4D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F05AD-B271-E0EE-D541-D93F9042F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231C3-C50F-81A9-B1D8-9A126CD1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A1C71-6978-F150-9E1D-A3B0A5CE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4138D-445B-BBFE-7645-3C27CCF69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23005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04C4D-4561-B965-96F3-50927439C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3DCEA-1291-A199-F177-A078741BE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28850-B1D1-5962-80F1-5A4C222D6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B05AF-006C-E382-0AA7-A36E6348A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74BF5-3129-153D-3275-0F987CC1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83070-B0AB-03EA-9C0E-1752D345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7154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58120-CC50-9DEA-BA86-282AAD21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75AAA-FCDE-762F-9FC0-40092B1DC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C889E-FA2C-D0F7-FDFC-464C341E5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E0E57-F400-392C-A004-F432F6751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6A0AD6-1685-2194-E327-B4959ECAC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7BE9E5-819F-03A1-2083-5F35853CA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A221AA-0F56-EDD8-CE6A-6F164DFD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B1B6C-2079-282E-AF03-9552648E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7641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534B1-F1F9-2B78-4D20-76E0955D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9F6F3-A7D2-B755-08EF-FB05EDD06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13014-75D1-EF37-40DA-C32D3E9D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8F5DA-0FA2-C3BB-4CDA-B5B0CD3C5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4493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7A3DA5-E481-4446-3944-35EC6598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AA86F1-1536-E363-406A-9F2B5E21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35C3B-1828-378A-34AF-4CFC3462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1544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BCEB-C536-EC26-4321-B7DBAE12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F38C5-74FE-5A44-5142-840264778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1FB96-EECC-0398-5A6D-0541A2FC3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F6074-A515-7411-C8F9-08A4866D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15A58-7A5A-B8DF-9FD6-96636842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5ECFF-3A9D-2867-3867-41BCC411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9819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E18E-67E5-C341-50E7-55E1EA4C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D7183F-4930-74A9-441D-81F95C6F6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328B5-E6B9-E4E1-9540-66D76163F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3C268-DB58-1AB2-2162-43F5D2DF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CD88E-8F69-8AC2-8F83-054812C1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DB45A-BC2B-4C32-D6E3-7246F094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490446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8947B-83E8-D32C-633E-5DD38DC9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52DA3-843A-915C-E90E-BC59E7162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016A3-DEE5-A0CB-1B47-09A88B75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4EB73-DB29-0A3B-643C-887D6A5F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289D2-8D37-64CA-CB67-D5BE74BF9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07566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906364-D438-F933-4F8A-BB13AE724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E09B7-3E7F-5072-4020-7CE9CEC78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EE7D1-608B-1907-B8B8-9752A89E8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E7E70-4FB7-CEC9-C6CA-8997B26D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61FB9-971E-A666-7504-E6CB7FB4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50948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666373-D245-F3EF-DF3F-A6907B7A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95D4D-7C9A-1391-8067-4D4755C5E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5672A-E703-98C5-C9E1-74966EC42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25C10-67B3-4D2E-B5EB-1627532174D0}" type="datetimeFigureOut">
              <a:rPr lang="es-PR" smtClean="0"/>
              <a:t>08/22/2023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1DD0A-DED2-8784-6365-9D3D85249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1FA37-4137-D4B8-F00B-0C6FAC59E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E93DB-A7A7-4B17-A5CF-96730E9DE4F9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3043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6AEF46E-7E76-1680-ACCB-0716576DA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pPr eaLnBrk="1" hangingPunct="1"/>
            <a:r>
              <a:rPr lang="en-US" altLang="en-PR" sz="2800" dirty="0" err="1">
                <a:solidFill>
                  <a:srgbClr val="200AC6"/>
                </a:solidFill>
              </a:rPr>
              <a:t>Isomerización</a:t>
            </a:r>
            <a:r>
              <a:rPr lang="en-US" altLang="en-PR" sz="2800" dirty="0">
                <a:solidFill>
                  <a:srgbClr val="200AC6"/>
                </a:solidFill>
              </a:rPr>
              <a:t> de Congo Red </a:t>
            </a:r>
            <a:r>
              <a:rPr lang="en-US" altLang="en-PR" sz="2800" dirty="0" err="1">
                <a:solidFill>
                  <a:srgbClr val="200AC6"/>
                </a:solidFill>
              </a:rPr>
              <a:t>iniciada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por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fotolisis</a:t>
            </a:r>
            <a:r>
              <a:rPr lang="en-US" altLang="en-PR" sz="2800" dirty="0">
                <a:solidFill>
                  <a:srgbClr val="200AC6"/>
                </a:solidFill>
              </a:rPr>
              <a:t> de </a:t>
            </a:r>
            <a:r>
              <a:rPr lang="en-US" altLang="en-PR" sz="2800" dirty="0" err="1">
                <a:solidFill>
                  <a:srgbClr val="200AC6"/>
                </a:solidFill>
              </a:rPr>
              <a:t>pulsos</a:t>
            </a:r>
            <a:endParaRPr lang="en-US" altLang="en-PR" sz="2800" dirty="0">
              <a:solidFill>
                <a:srgbClr val="200AC6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643F49-E321-F857-7031-0830D3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D031988-CA25-4F39-B043-B554F20F5126}" type="slidenum">
              <a:rPr lang="en-US" altLang="en-PR"/>
              <a:pPr>
                <a:defRPr/>
              </a:pPr>
              <a:t>1</a:t>
            </a:fld>
            <a:endParaRPr lang="en-US" altLang="en-PR"/>
          </a:p>
        </p:txBody>
      </p:sp>
      <p:sp>
        <p:nvSpPr>
          <p:cNvPr id="71686" name="Text Box 6">
            <a:extLst>
              <a:ext uri="{FF2B5EF4-FFF2-40B4-BE49-F238E27FC236}">
                <a16:creationId xmlns:a16="http://schemas.microsoft.com/office/drawing/2014/main" id="{5FA32FB4-67FF-E219-A022-6AABAB049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663" y="1326729"/>
            <a:ext cx="1186863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PR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Reacción:</a:t>
            </a:r>
          </a:p>
        </p:txBody>
      </p:sp>
      <p:grpSp>
        <p:nvGrpSpPr>
          <p:cNvPr id="49158" name="Group 9">
            <a:extLst>
              <a:ext uri="{FF2B5EF4-FFF2-40B4-BE49-F238E27FC236}">
                <a16:creationId xmlns:a16="http://schemas.microsoft.com/office/drawing/2014/main" id="{496E746F-D32C-8C0C-4B10-239BCA28D6A7}"/>
              </a:ext>
            </a:extLst>
          </p:cNvPr>
          <p:cNvGrpSpPr>
            <a:grpSpLocks/>
          </p:cNvGrpSpPr>
          <p:nvPr/>
        </p:nvGrpSpPr>
        <p:grpSpPr bwMode="auto">
          <a:xfrm>
            <a:off x="1352433" y="4777043"/>
            <a:ext cx="9344026" cy="1200151"/>
            <a:chOff x="624" y="2240"/>
            <a:chExt cx="5886" cy="756"/>
          </a:xfrm>
        </p:grpSpPr>
        <p:sp>
          <p:nvSpPr>
            <p:cNvPr id="71687" name="Text Box 7">
              <a:extLst>
                <a:ext uri="{FF2B5EF4-FFF2-40B4-BE49-F238E27FC236}">
                  <a16:creationId xmlns:a16="http://schemas.microsoft.com/office/drawing/2014/main" id="{BE94B21E-B918-10AB-6DA7-E47F51A6C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240"/>
              <a:ext cx="718" cy="2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PR" altLang="en-PR" sz="20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Objetivo:</a:t>
              </a:r>
            </a:p>
          </p:txBody>
        </p:sp>
        <p:sp>
          <p:nvSpPr>
            <p:cNvPr id="49160" name="Text Box 8">
              <a:extLst>
                <a:ext uri="{FF2B5EF4-FFF2-40B4-BE49-F238E27FC236}">
                  <a16:creationId xmlns:a16="http://schemas.microsoft.com/office/drawing/2014/main" id="{F4A1D2CC-8593-C925-13CA-8962436FF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9" y="2240"/>
              <a:ext cx="5071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s-PR" altLang="en-PR" sz="1800" dirty="0"/>
                <a:t>Estudiar la cinética de isomerización de Congo Red mediante fotolisis de pulsos variando dos factores:</a:t>
              </a:r>
            </a:p>
            <a:p>
              <a:pPr marL="342900" indent="-342900" eaLnBrk="1" hangingPunct="1">
                <a:lnSpc>
                  <a:spcPct val="100000"/>
                </a:lnSpc>
                <a:spcBef>
                  <a:spcPct val="0"/>
                </a:spcBef>
                <a:buFontTx/>
                <a:buAutoNum type="arabicParenR"/>
              </a:pPr>
              <a:r>
                <a:rPr lang="es-PR" altLang="en-PR" sz="1800" dirty="0"/>
                <a:t>Catalizada por base fuerte en 20% v/v H</a:t>
              </a:r>
              <a:r>
                <a:rPr lang="es-PR" altLang="en-PR" sz="1800" baseline="-25000" dirty="0"/>
                <a:t>2</a:t>
              </a:r>
              <a:r>
                <a:rPr lang="es-PR" altLang="en-PR" sz="1800" dirty="0"/>
                <a:t>O/</a:t>
              </a:r>
              <a:r>
                <a:rPr lang="es-PR" altLang="en-PR" sz="1800" dirty="0" err="1"/>
                <a:t>EtOH</a:t>
              </a:r>
              <a:r>
                <a:rPr lang="es-PR" altLang="en-PR" sz="1800" dirty="0"/>
                <a:t>.</a:t>
              </a:r>
            </a:p>
            <a:p>
              <a:pPr marL="342900" indent="-342900" eaLnBrk="1" hangingPunct="1">
                <a:lnSpc>
                  <a:spcPct val="100000"/>
                </a:lnSpc>
                <a:spcBef>
                  <a:spcPct val="0"/>
                </a:spcBef>
                <a:buFontTx/>
                <a:buAutoNum type="arabicParenR"/>
              </a:pPr>
              <a:r>
                <a:rPr lang="es-PR" altLang="en-PR" sz="1800" dirty="0"/>
                <a:t>Variando la viscosidad usando 20% v/v H</a:t>
              </a:r>
              <a:r>
                <a:rPr lang="es-PR" altLang="en-PR" sz="1800" baseline="-25000" dirty="0"/>
                <a:t>2</a:t>
              </a:r>
              <a:r>
                <a:rPr lang="es-PR" altLang="en-PR" sz="1800" dirty="0"/>
                <a:t>OEtOH y 20% v/v H</a:t>
              </a:r>
              <a:r>
                <a:rPr lang="es-PR" altLang="en-PR" sz="1800" baseline="-25000" dirty="0"/>
                <a:t>2</a:t>
              </a:r>
              <a:r>
                <a:rPr lang="es-PR" altLang="en-PR" sz="1800" dirty="0"/>
                <a:t>O/</a:t>
              </a:r>
              <a:r>
                <a:rPr lang="es-PR" altLang="en-PR" sz="1800" dirty="0" err="1"/>
                <a:t>ethylene</a:t>
              </a:r>
              <a:r>
                <a:rPr lang="es-PR" altLang="en-PR" sz="1800" dirty="0"/>
                <a:t> </a:t>
              </a:r>
              <a:r>
                <a:rPr lang="es-PR" altLang="en-PR" sz="1800" dirty="0" err="1"/>
                <a:t>glycol</a:t>
              </a:r>
              <a:endParaRPr lang="es-PR" altLang="en-PR" sz="180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FB9D4AF-E401-A8C6-FABC-A3DDD3B88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63" y="1605218"/>
            <a:ext cx="4461688" cy="169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F2C9DB2-8D8B-E0B2-053A-BC91257A9736}"/>
              </a:ext>
            </a:extLst>
          </p:cNvPr>
          <p:cNvSpPr txBox="1"/>
          <p:nvPr/>
        </p:nvSpPr>
        <p:spPr>
          <a:xfrm>
            <a:off x="1584408" y="3393189"/>
            <a:ext cx="356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Figura</a:t>
            </a:r>
            <a:r>
              <a:rPr lang="en-US" b="1" dirty="0"/>
              <a:t> 1: </a:t>
            </a:r>
            <a:r>
              <a:rPr lang="en-US" dirty="0"/>
              <a:t>Congo Red ( MW = 696.67)</a:t>
            </a:r>
            <a:endParaRPr lang="en-P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D62002-09F1-F37F-8E99-60C311E85B57}"/>
              </a:ext>
            </a:extLst>
          </p:cNvPr>
          <p:cNvGrpSpPr/>
          <p:nvPr/>
        </p:nvGrpSpPr>
        <p:grpSpPr>
          <a:xfrm>
            <a:off x="5911996" y="1626070"/>
            <a:ext cx="4151968" cy="2734601"/>
            <a:chOff x="5911996" y="1626070"/>
            <a:chExt cx="4151968" cy="273460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1D4979D-32F8-5CB3-D38B-2B204EF058D6}"/>
                </a:ext>
              </a:extLst>
            </p:cNvPr>
            <p:cNvCxnSpPr/>
            <p:nvPr/>
          </p:nvCxnSpPr>
          <p:spPr>
            <a:xfrm>
              <a:off x="6988429" y="1946420"/>
              <a:ext cx="108235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75ED3D2-4276-80A3-9236-983EC347CB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50552" y="1641363"/>
              <a:ext cx="22731" cy="233576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BC872B-A4E6-0F02-45EC-2A148E45B3E9}"/>
                </a:ext>
              </a:extLst>
            </p:cNvPr>
            <p:cNvSpPr txBox="1"/>
            <p:nvPr/>
          </p:nvSpPr>
          <p:spPr>
            <a:xfrm rot="16200000">
              <a:off x="5644326" y="2678848"/>
              <a:ext cx="904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Energía</a:t>
              </a:r>
              <a:endParaRPr lang="en-PR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48BB5B-61EC-3C15-75A6-094B1232E88D}"/>
                </a:ext>
              </a:extLst>
            </p:cNvPr>
            <p:cNvSpPr txBox="1"/>
            <p:nvPr/>
          </p:nvSpPr>
          <p:spPr>
            <a:xfrm>
              <a:off x="6930905" y="1626070"/>
              <a:ext cx="1167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*trans-CR</a:t>
              </a:r>
              <a:endParaRPr lang="en-PR" dirty="0"/>
            </a:p>
          </p:txBody>
        </p:sp>
        <p:sp>
          <p:nvSpPr>
            <p:cNvPr id="21" name="Lightning Bolt 20">
              <a:extLst>
                <a:ext uri="{FF2B5EF4-FFF2-40B4-BE49-F238E27FC236}">
                  <a16:creationId xmlns:a16="http://schemas.microsoft.com/office/drawing/2014/main" id="{5E2F6BC0-5936-61AE-D343-60F25E6F0E53}"/>
                </a:ext>
              </a:extLst>
            </p:cNvPr>
            <p:cNvSpPr/>
            <p:nvPr/>
          </p:nvSpPr>
          <p:spPr>
            <a:xfrm rot="21128065">
              <a:off x="6514444" y="2487571"/>
              <a:ext cx="447469" cy="418283"/>
            </a:xfrm>
            <a:prstGeom prst="lightningBolt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R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23D130-315A-EBF2-01B9-A12E4B40F82E}"/>
                </a:ext>
              </a:extLst>
            </p:cNvPr>
            <p:cNvSpPr txBox="1"/>
            <p:nvPr/>
          </p:nvSpPr>
          <p:spPr>
            <a:xfrm>
              <a:off x="6398104" y="2862280"/>
              <a:ext cx="8212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Luz visible</a:t>
              </a:r>
              <a:endParaRPr lang="en-PR" sz="1200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A4B61B2-5995-8200-7615-79CD22749E0B}"/>
                </a:ext>
              </a:extLst>
            </p:cNvPr>
            <p:cNvCxnSpPr/>
            <p:nvPr/>
          </p:nvCxnSpPr>
          <p:spPr>
            <a:xfrm>
              <a:off x="7015958" y="3504755"/>
              <a:ext cx="108235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2D703F-ACA3-E12B-DE4D-6079CBC04223}"/>
                </a:ext>
              </a:extLst>
            </p:cNvPr>
            <p:cNvSpPr txBox="1"/>
            <p:nvPr/>
          </p:nvSpPr>
          <p:spPr>
            <a:xfrm>
              <a:off x="7038689" y="3537628"/>
              <a:ext cx="1032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Trans-CR</a:t>
              </a:r>
              <a:endParaRPr lang="en-PR" dirty="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CEAEFAC-4CB6-BF5F-7C60-8FF260C038D9}"/>
                </a:ext>
              </a:extLst>
            </p:cNvPr>
            <p:cNvCxnSpPr/>
            <p:nvPr/>
          </p:nvCxnSpPr>
          <p:spPr>
            <a:xfrm>
              <a:off x="8789714" y="2411178"/>
              <a:ext cx="108235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10F5B3A-3C86-A091-F5A0-94AC33C8663D}"/>
                </a:ext>
              </a:extLst>
            </p:cNvPr>
            <p:cNvSpPr txBox="1"/>
            <p:nvPr/>
          </p:nvSpPr>
          <p:spPr>
            <a:xfrm>
              <a:off x="8946080" y="2421060"/>
              <a:ext cx="885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cis-CR</a:t>
              </a:r>
              <a:endParaRPr lang="en-PR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2D95519-CDAF-97DF-AF64-738C0078F2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86460" y="2492059"/>
              <a:ext cx="892604" cy="9864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FAC4C747-E0AA-C5C7-7296-93DB730251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0815" y="1946420"/>
              <a:ext cx="14805" cy="15583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: Curved 5">
              <a:extLst>
                <a:ext uri="{FF2B5EF4-FFF2-40B4-BE49-F238E27FC236}">
                  <a16:creationId xmlns:a16="http://schemas.microsoft.com/office/drawing/2014/main" id="{E15DA739-6D18-069B-4FD8-BBF365DC5EAD}"/>
                </a:ext>
              </a:extLst>
            </p:cNvPr>
            <p:cNvCxnSpPr>
              <a:cxnSpLocks/>
            </p:cNvCxnSpPr>
            <p:nvPr/>
          </p:nvCxnSpPr>
          <p:spPr>
            <a:xfrm>
              <a:off x="8143299" y="1875434"/>
              <a:ext cx="898064" cy="472900"/>
            </a:xfrm>
            <a:prstGeom prst="curvedConnector3">
              <a:avLst>
                <a:gd name="adj1" fmla="val 50000"/>
              </a:avLst>
            </a:prstGeom>
            <a:ln w="31750">
              <a:solidFill>
                <a:srgbClr val="00B050">
                  <a:alpha val="99000"/>
                </a:srgb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3C8FC64-5BA6-AA14-42E4-074E58614C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50552" y="3989907"/>
              <a:ext cx="3813412" cy="796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17537D-38B4-EEB5-E084-6C5629DA1BC0}"/>
                </a:ext>
              </a:extLst>
            </p:cNvPr>
            <p:cNvSpPr txBox="1"/>
            <p:nvPr/>
          </p:nvSpPr>
          <p:spPr>
            <a:xfrm>
              <a:off x="6808724" y="3991339"/>
              <a:ext cx="27431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Coordenada</a:t>
              </a:r>
              <a:r>
                <a:rPr lang="en-US" dirty="0"/>
                <a:t> de </a:t>
              </a:r>
              <a:r>
                <a:rPr lang="en-US" dirty="0" err="1"/>
                <a:t>Reacción</a:t>
              </a:r>
              <a:endParaRPr lang="en-PR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D32C66-B0B6-F18F-0040-4570139E379D}"/>
                </a:ext>
              </a:extLst>
            </p:cNvPr>
            <p:cNvSpPr txBox="1"/>
            <p:nvPr/>
          </p:nvSpPr>
          <p:spPr>
            <a:xfrm>
              <a:off x="8357046" y="2872398"/>
              <a:ext cx="1194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k</a:t>
              </a:r>
              <a:r>
                <a:rPr lang="en-US" baseline="-25000" dirty="0" err="1"/>
                <a:t>isomerización</a:t>
              </a:r>
              <a:endParaRPr lang="en-PR" baseline="-250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6AEF46E-7E76-1680-ACCB-0716576DA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pPr eaLnBrk="1" hangingPunct="1"/>
            <a:r>
              <a:rPr lang="en-US" altLang="en-PR" sz="2800" dirty="0" err="1">
                <a:solidFill>
                  <a:srgbClr val="200AC6"/>
                </a:solidFill>
              </a:rPr>
              <a:t>Isomerización</a:t>
            </a:r>
            <a:r>
              <a:rPr lang="en-US" altLang="en-PR" sz="2800" dirty="0">
                <a:solidFill>
                  <a:srgbClr val="200AC6"/>
                </a:solidFill>
              </a:rPr>
              <a:t> de Congo Red </a:t>
            </a:r>
            <a:r>
              <a:rPr lang="en-US" altLang="en-PR" sz="2800" dirty="0" err="1">
                <a:solidFill>
                  <a:srgbClr val="200AC6"/>
                </a:solidFill>
              </a:rPr>
              <a:t>iniciada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por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fotolisis</a:t>
            </a:r>
            <a:r>
              <a:rPr lang="en-US" altLang="en-PR" sz="2800" dirty="0">
                <a:solidFill>
                  <a:srgbClr val="200AC6"/>
                </a:solidFill>
              </a:rPr>
              <a:t> de </a:t>
            </a:r>
            <a:r>
              <a:rPr lang="en-US" altLang="en-PR" sz="2800" dirty="0" err="1">
                <a:solidFill>
                  <a:srgbClr val="200AC6"/>
                </a:solidFill>
              </a:rPr>
              <a:t>pulsos</a:t>
            </a:r>
            <a:endParaRPr lang="en-US" altLang="en-PR" sz="2800" dirty="0">
              <a:solidFill>
                <a:srgbClr val="200AC6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643F49-E321-F857-7031-0830D3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D031988-CA25-4F39-B043-B554F20F5126}" type="slidenum">
              <a:rPr lang="en-US" altLang="en-PR"/>
              <a:pPr>
                <a:defRPr/>
              </a:pPr>
              <a:t>2</a:t>
            </a:fld>
            <a:endParaRPr lang="en-US" altLang="en-P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75E23-4DE0-4EAB-A648-8533B91F2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897" y="1147666"/>
            <a:ext cx="2904229" cy="2087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757F26-B34F-FA19-B4F3-ED3CD3F1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555" y="1176427"/>
            <a:ext cx="3279945" cy="2087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81D084-A357-7716-F3B2-E4AD3EF61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4126" y="3875187"/>
            <a:ext cx="3388320" cy="21691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0FCB47-78F5-B902-DA0E-C2F5730A641A}"/>
              </a:ext>
            </a:extLst>
          </p:cNvPr>
          <p:cNvSpPr txBox="1"/>
          <p:nvPr/>
        </p:nvSpPr>
        <p:spPr>
          <a:xfrm>
            <a:off x="1093686" y="3263666"/>
            <a:ext cx="3216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Esquemático</a:t>
            </a:r>
            <a:r>
              <a:rPr lang="en-US" sz="1200" dirty="0"/>
              <a:t> del instrument de </a:t>
            </a:r>
            <a:r>
              <a:rPr lang="en-US" sz="1200" dirty="0" err="1"/>
              <a:t>fotolisis</a:t>
            </a:r>
            <a:r>
              <a:rPr lang="en-US" sz="1200" dirty="0"/>
              <a:t> de </a:t>
            </a:r>
            <a:r>
              <a:rPr lang="en-US" sz="1200" dirty="0" err="1"/>
              <a:t>pulso</a:t>
            </a:r>
            <a:endParaRPr lang="en-PR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4F810-5860-CA63-939F-D0D787409745}"/>
              </a:ext>
            </a:extLst>
          </p:cNvPr>
          <p:cNvSpPr txBox="1"/>
          <p:nvPr/>
        </p:nvSpPr>
        <p:spPr>
          <a:xfrm>
            <a:off x="3895333" y="6044384"/>
            <a:ext cx="4161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Curva</a:t>
            </a:r>
            <a:r>
              <a:rPr lang="en-US" sz="1200" dirty="0"/>
              <a:t> </a:t>
            </a:r>
            <a:r>
              <a:rPr lang="en-US" sz="1200" dirty="0" err="1"/>
              <a:t>decaimiento</a:t>
            </a:r>
            <a:r>
              <a:rPr lang="en-US" sz="1200" dirty="0"/>
              <a:t> </a:t>
            </a:r>
            <a:r>
              <a:rPr lang="en-US" sz="1200" dirty="0" err="1"/>
              <a:t>cinético</a:t>
            </a:r>
            <a:r>
              <a:rPr lang="en-US" sz="1200" dirty="0"/>
              <a:t> de la </a:t>
            </a:r>
            <a:r>
              <a:rPr lang="en-US" sz="1200" dirty="0" err="1"/>
              <a:t>isomerización</a:t>
            </a:r>
            <a:r>
              <a:rPr lang="en-US" sz="1200" dirty="0"/>
              <a:t> de cis a trans CR.</a:t>
            </a:r>
            <a:endParaRPr lang="en-PR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E76B70-FF3D-6B73-D9B0-42A60CE2934E}"/>
              </a:ext>
            </a:extLst>
          </p:cNvPr>
          <p:cNvSpPr txBox="1"/>
          <p:nvPr/>
        </p:nvSpPr>
        <p:spPr>
          <a:xfrm>
            <a:off x="4689217" y="3263666"/>
            <a:ext cx="3200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Curva</a:t>
            </a:r>
            <a:r>
              <a:rPr lang="en-US" sz="1200" dirty="0"/>
              <a:t> </a:t>
            </a:r>
            <a:r>
              <a:rPr lang="en-US" sz="1200" dirty="0" err="1"/>
              <a:t>cinética</a:t>
            </a:r>
            <a:r>
              <a:rPr lang="en-US" sz="1200" dirty="0"/>
              <a:t> experimental que se </a:t>
            </a:r>
            <a:r>
              <a:rPr lang="en-US" sz="1200" dirty="0" err="1"/>
              <a:t>quiere</a:t>
            </a:r>
            <a:r>
              <a:rPr lang="en-US" sz="1200" dirty="0"/>
              <a:t> </a:t>
            </a:r>
            <a:r>
              <a:rPr lang="en-US" sz="1200" dirty="0" err="1"/>
              <a:t>lograr</a:t>
            </a:r>
            <a:endParaRPr lang="en-PR" sz="1200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5E961CA-3BA2-6E83-7B4B-09A74F2C8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723123"/>
              </p:ext>
            </p:extLst>
          </p:nvPr>
        </p:nvGraphicFramePr>
        <p:xfrm>
          <a:off x="8510739" y="3604215"/>
          <a:ext cx="2020087" cy="62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38000" imgH="507960" progId="Equation.DSMT4">
                  <p:embed/>
                </p:oleObj>
              </mc:Choice>
              <mc:Fallback>
                <p:oleObj name="Equation" r:id="rId5" imgW="163800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10739" y="3604215"/>
                        <a:ext cx="2020087" cy="626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D15F4D56-DFE9-6C58-3CD5-05354CBDCF22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7142506" y="3402166"/>
            <a:ext cx="747331" cy="718789"/>
          </a:xfrm>
          <a:prstGeom prst="curvedConnector3">
            <a:avLst>
              <a:gd name="adj1" fmla="val -30589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DF08567-C41A-C775-F967-322EB23E3B36}"/>
              </a:ext>
            </a:extLst>
          </p:cNvPr>
          <p:cNvCxnSpPr>
            <a:cxnSpLocks/>
          </p:cNvCxnSpPr>
          <p:nvPr/>
        </p:nvCxnSpPr>
        <p:spPr>
          <a:xfrm>
            <a:off x="5594507" y="2814114"/>
            <a:ext cx="25884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CD36D01-AB7E-9700-DBAA-8FB255033E05}"/>
              </a:ext>
            </a:extLst>
          </p:cNvPr>
          <p:cNvSpPr txBox="1"/>
          <p:nvPr/>
        </p:nvSpPr>
        <p:spPr>
          <a:xfrm>
            <a:off x="8182947" y="2675614"/>
            <a:ext cx="3557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La </a:t>
            </a:r>
            <a:r>
              <a:rPr lang="en-US" sz="1200" dirty="0" err="1"/>
              <a:t>especie</a:t>
            </a:r>
            <a:r>
              <a:rPr lang="en-US" sz="1200" dirty="0"/>
              <a:t> cis-CR se forma con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pulso</a:t>
            </a:r>
            <a:r>
              <a:rPr lang="en-US" sz="1200" dirty="0"/>
              <a:t>, </a:t>
            </a:r>
            <a:r>
              <a:rPr lang="en-US" sz="1200" dirty="0" err="1"/>
              <a:t>disminuyendo</a:t>
            </a:r>
            <a:endParaRPr lang="en-US" sz="1200" dirty="0"/>
          </a:p>
          <a:p>
            <a:r>
              <a:rPr lang="en-US" sz="1200" dirty="0"/>
              <a:t>La </a:t>
            </a:r>
            <a:r>
              <a:rPr lang="en-US" sz="1200" dirty="0" err="1"/>
              <a:t>intensidad</a:t>
            </a:r>
            <a:r>
              <a:rPr lang="en-US" sz="1200" dirty="0"/>
              <a:t> de luz que se </a:t>
            </a:r>
            <a:r>
              <a:rPr lang="en-US" sz="1200" dirty="0" err="1"/>
              <a:t>mide</a:t>
            </a:r>
            <a:r>
              <a:rPr lang="en-US" sz="1200" dirty="0"/>
              <a:t>. </a:t>
            </a:r>
            <a:endParaRPr lang="en-PR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8FB0F-E146-96B1-6B07-BA7FF659E418}"/>
              </a:ext>
            </a:extLst>
          </p:cNvPr>
          <p:cNvCxnSpPr>
            <a:cxnSpLocks/>
          </p:cNvCxnSpPr>
          <p:nvPr/>
        </p:nvCxnSpPr>
        <p:spPr>
          <a:xfrm>
            <a:off x="5848286" y="2228756"/>
            <a:ext cx="258844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42B4762-FA5D-9B9C-1A33-5569FDF7D887}"/>
              </a:ext>
            </a:extLst>
          </p:cNvPr>
          <p:cNvSpPr txBox="1"/>
          <p:nvPr/>
        </p:nvSpPr>
        <p:spPr>
          <a:xfrm>
            <a:off x="8424929" y="1905590"/>
            <a:ext cx="3480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 </a:t>
            </a:r>
            <a:r>
              <a:rPr lang="en-US" sz="1200" dirty="0" err="1"/>
              <a:t>especie</a:t>
            </a:r>
            <a:r>
              <a:rPr lang="en-US" sz="1200" dirty="0"/>
              <a:t> cis-CR se </a:t>
            </a:r>
            <a:r>
              <a:rPr lang="en-US" sz="1200" dirty="0" err="1"/>
              <a:t>convierte</a:t>
            </a:r>
            <a:r>
              <a:rPr lang="en-US" sz="1200" dirty="0"/>
              <a:t> a trans-CR </a:t>
            </a:r>
            <a:r>
              <a:rPr lang="en-US" sz="1200" dirty="0" err="1"/>
              <a:t>por</a:t>
            </a:r>
            <a:r>
              <a:rPr lang="en-US" sz="1200" dirty="0"/>
              <a:t> lo que</a:t>
            </a:r>
          </a:p>
          <a:p>
            <a:r>
              <a:rPr lang="en-US" sz="1200" dirty="0" err="1"/>
              <a:t>Su</a:t>
            </a:r>
            <a:r>
              <a:rPr lang="en-US" sz="1200" dirty="0"/>
              <a:t> </a:t>
            </a:r>
            <a:r>
              <a:rPr lang="en-US" sz="1200" dirty="0" err="1"/>
              <a:t>concentración</a:t>
            </a:r>
            <a:r>
              <a:rPr lang="en-US" sz="1200" dirty="0"/>
              <a:t> </a:t>
            </a:r>
            <a:r>
              <a:rPr lang="en-US" sz="1200" dirty="0" err="1"/>
              <a:t>desaparece</a:t>
            </a:r>
            <a:r>
              <a:rPr lang="en-US" sz="1200" dirty="0"/>
              <a:t> con </a:t>
            </a:r>
            <a:r>
              <a:rPr lang="en-US" sz="1200" dirty="0" err="1"/>
              <a:t>tiempo</a:t>
            </a:r>
            <a:r>
              <a:rPr lang="en-US" sz="1200" dirty="0"/>
              <a:t> y la </a:t>
            </a:r>
            <a:r>
              <a:rPr lang="en-US" sz="1200" dirty="0" err="1"/>
              <a:t>intensidad</a:t>
            </a:r>
            <a:r>
              <a:rPr lang="en-US" sz="1200" dirty="0"/>
              <a:t> </a:t>
            </a:r>
            <a:r>
              <a:rPr lang="en-US" sz="1200" dirty="0" err="1"/>
              <a:t>aumenta</a:t>
            </a:r>
            <a:r>
              <a:rPr lang="en-US" sz="1200" dirty="0"/>
              <a:t> </a:t>
            </a:r>
            <a:r>
              <a:rPr lang="en-US" sz="1200" dirty="0" err="1"/>
              <a:t>como</a:t>
            </a:r>
            <a:r>
              <a:rPr lang="en-US" sz="1200" dirty="0"/>
              <a:t> </a:t>
            </a:r>
            <a:r>
              <a:rPr lang="en-US" sz="1200" dirty="0" err="1"/>
              <a:t>función</a:t>
            </a:r>
            <a:r>
              <a:rPr lang="en-US" sz="1200" dirty="0"/>
              <a:t> de </a:t>
            </a:r>
            <a:r>
              <a:rPr lang="en-US" sz="1200" dirty="0" err="1"/>
              <a:t>tiempo</a:t>
            </a:r>
            <a:r>
              <a:rPr lang="en-US" sz="1200" dirty="0"/>
              <a:t> (I(t)).</a:t>
            </a:r>
            <a:endParaRPr lang="en-PR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57BC49-1FF0-BF5A-0FF9-E6A5E08E5564}"/>
              </a:ext>
            </a:extLst>
          </p:cNvPr>
          <p:cNvSpPr txBox="1"/>
          <p:nvPr/>
        </p:nvSpPr>
        <p:spPr>
          <a:xfrm>
            <a:off x="8252981" y="1520625"/>
            <a:ext cx="3279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Antes del </a:t>
            </a:r>
            <a:r>
              <a:rPr lang="en-US" sz="1200" dirty="0" err="1"/>
              <a:t>puslo</a:t>
            </a:r>
            <a:r>
              <a:rPr lang="en-US" sz="1200" dirty="0"/>
              <a:t> se </a:t>
            </a:r>
            <a:r>
              <a:rPr lang="en-US" sz="1200" dirty="0" err="1"/>
              <a:t>obtiene</a:t>
            </a:r>
            <a:r>
              <a:rPr lang="en-US" sz="1200" dirty="0"/>
              <a:t> </a:t>
            </a:r>
            <a:r>
              <a:rPr lang="en-US" sz="1200" dirty="0" err="1"/>
              <a:t>Intensidad</a:t>
            </a:r>
            <a:r>
              <a:rPr lang="en-US" sz="1200" dirty="0"/>
              <a:t> </a:t>
            </a:r>
            <a:r>
              <a:rPr lang="en-US" sz="1200" dirty="0" err="1"/>
              <a:t>inicial</a:t>
            </a:r>
            <a:r>
              <a:rPr lang="en-US" sz="1200" dirty="0"/>
              <a:t> (I</a:t>
            </a:r>
            <a:r>
              <a:rPr lang="en-US" sz="1200" baseline="-25000" dirty="0"/>
              <a:t>0</a:t>
            </a:r>
            <a:r>
              <a:rPr lang="en-US" sz="1200" dirty="0"/>
              <a:t>(t))</a:t>
            </a:r>
            <a:endParaRPr lang="en-PR" sz="12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743E332-E11D-4F51-B42F-2A1F3AF4AF2E}"/>
              </a:ext>
            </a:extLst>
          </p:cNvPr>
          <p:cNvCxnSpPr>
            <a:cxnSpLocks/>
          </p:cNvCxnSpPr>
          <p:nvPr/>
        </p:nvCxnSpPr>
        <p:spPr>
          <a:xfrm>
            <a:off x="5594507" y="1677061"/>
            <a:ext cx="258844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6C2495C-780D-83EA-788E-A7EA00F3EFFC}"/>
              </a:ext>
            </a:extLst>
          </p:cNvPr>
          <p:cNvSpPr txBox="1"/>
          <p:nvPr/>
        </p:nvSpPr>
        <p:spPr>
          <a:xfrm>
            <a:off x="7853216" y="128979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  <a:endParaRPr lang="en-PR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31D727-AC1A-C62D-1FA8-B9AD864E4525}"/>
              </a:ext>
            </a:extLst>
          </p:cNvPr>
          <p:cNvSpPr txBox="1"/>
          <p:nvPr/>
        </p:nvSpPr>
        <p:spPr>
          <a:xfrm>
            <a:off x="7810231" y="242131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  <a:endParaRPr lang="en-PR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3DA832-EB0E-2994-9F5C-E77F99E922A1}"/>
              </a:ext>
            </a:extLst>
          </p:cNvPr>
          <p:cNvSpPr txBox="1"/>
          <p:nvPr/>
        </p:nvSpPr>
        <p:spPr>
          <a:xfrm>
            <a:off x="7835675" y="18762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  <a:endParaRPr lang="en-PR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2E0D94-AFFC-9BC9-A040-BBD085161F16}"/>
              </a:ext>
            </a:extLst>
          </p:cNvPr>
          <p:cNvSpPr txBox="1"/>
          <p:nvPr/>
        </p:nvSpPr>
        <p:spPr>
          <a:xfrm>
            <a:off x="8057050" y="3368242"/>
            <a:ext cx="3961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1) Se </a:t>
            </a:r>
            <a:r>
              <a:rPr lang="en-US" sz="1200" dirty="0" err="1"/>
              <a:t>transfieren</a:t>
            </a:r>
            <a:r>
              <a:rPr lang="en-US" sz="1200" dirty="0"/>
              <a:t> </a:t>
            </a:r>
            <a:r>
              <a:rPr lang="en-US" sz="1200" dirty="0" err="1"/>
              <a:t>los</a:t>
            </a:r>
            <a:r>
              <a:rPr lang="en-US" sz="1200" dirty="0"/>
              <a:t> </a:t>
            </a:r>
            <a:r>
              <a:rPr lang="en-US" sz="1200" dirty="0" err="1"/>
              <a:t>datos</a:t>
            </a:r>
            <a:r>
              <a:rPr lang="en-US" sz="1200" dirty="0"/>
              <a:t> a Excel para </a:t>
            </a:r>
            <a:r>
              <a:rPr lang="en-US" sz="1200" dirty="0" err="1"/>
              <a:t>transformarlos</a:t>
            </a:r>
            <a:r>
              <a:rPr lang="en-US" sz="1200" dirty="0"/>
              <a:t> a ∆A(t)</a:t>
            </a:r>
            <a:endParaRPr lang="en-PR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79986B-1715-16B2-0BBA-142BF7FAC2B8}"/>
              </a:ext>
            </a:extLst>
          </p:cNvPr>
          <p:cNvSpPr txBox="1"/>
          <p:nvPr/>
        </p:nvSpPr>
        <p:spPr>
          <a:xfrm>
            <a:off x="7542446" y="4283790"/>
            <a:ext cx="4067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2) Se </a:t>
            </a:r>
            <a:r>
              <a:rPr lang="en-US" sz="1200" dirty="0" err="1"/>
              <a:t>transfieren</a:t>
            </a:r>
            <a:r>
              <a:rPr lang="en-US" sz="1200" dirty="0"/>
              <a:t> </a:t>
            </a:r>
            <a:r>
              <a:rPr lang="en-US" sz="1200" dirty="0" err="1"/>
              <a:t>los</a:t>
            </a:r>
            <a:r>
              <a:rPr lang="en-US" sz="1200" dirty="0"/>
              <a:t> </a:t>
            </a:r>
            <a:r>
              <a:rPr lang="en-US" sz="1200" dirty="0" err="1"/>
              <a:t>datos</a:t>
            </a:r>
            <a:r>
              <a:rPr lang="en-US" sz="1200" dirty="0"/>
              <a:t> a Excel para </a:t>
            </a:r>
            <a:r>
              <a:rPr lang="en-US" sz="1200" dirty="0" err="1"/>
              <a:t>transformarlos</a:t>
            </a:r>
            <a:r>
              <a:rPr lang="en-US" sz="1200" dirty="0"/>
              <a:t> a ∆A(t)</a:t>
            </a:r>
          </a:p>
          <a:p>
            <a:r>
              <a:rPr lang="en-US" sz="1200" dirty="0"/>
              <a:t>3) Se </a:t>
            </a:r>
            <a:r>
              <a:rPr lang="en-US" sz="1200" dirty="0" err="1"/>
              <a:t>lleva</a:t>
            </a:r>
            <a:r>
              <a:rPr lang="en-US" sz="1200" dirty="0"/>
              <a:t> a </a:t>
            </a:r>
            <a:r>
              <a:rPr lang="en-US" sz="1200" dirty="0" err="1"/>
              <a:t>cabo</a:t>
            </a:r>
            <a:r>
              <a:rPr lang="en-US" sz="1200" dirty="0"/>
              <a:t> regression de </a:t>
            </a:r>
            <a:r>
              <a:rPr lang="en-US" sz="1200" dirty="0" err="1"/>
              <a:t>decaimiento</a:t>
            </a:r>
            <a:r>
              <a:rPr lang="en-US" sz="1200" dirty="0"/>
              <a:t> </a:t>
            </a:r>
            <a:r>
              <a:rPr lang="en-US" sz="1200" dirty="0" err="1"/>
              <a:t>exponencial</a:t>
            </a:r>
            <a:r>
              <a:rPr lang="en-US" sz="1200" dirty="0"/>
              <a:t> para </a:t>
            </a:r>
            <a:r>
              <a:rPr lang="en-US" sz="1200" dirty="0" err="1"/>
              <a:t>obtener</a:t>
            </a:r>
            <a:r>
              <a:rPr lang="en-US" sz="1200" dirty="0"/>
              <a:t> la </a:t>
            </a:r>
            <a:r>
              <a:rPr lang="en-US" sz="1200" dirty="0" err="1"/>
              <a:t>constante</a:t>
            </a:r>
            <a:r>
              <a:rPr lang="en-US" sz="1200" dirty="0"/>
              <a:t> de </a:t>
            </a:r>
            <a:r>
              <a:rPr lang="en-US" sz="1200" dirty="0" err="1"/>
              <a:t>rapidez</a:t>
            </a:r>
            <a:r>
              <a:rPr lang="en-US" sz="1200" dirty="0"/>
              <a:t> de </a:t>
            </a:r>
            <a:r>
              <a:rPr lang="en-US" sz="1200" dirty="0" err="1"/>
              <a:t>isomerización</a:t>
            </a:r>
            <a:r>
              <a:rPr lang="en-US" sz="1200" dirty="0"/>
              <a:t>.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AE3A9F9-43F9-6170-C499-93387120E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893260"/>
              </p:ext>
            </p:extLst>
          </p:nvPr>
        </p:nvGraphicFramePr>
        <p:xfrm>
          <a:off x="8424929" y="4930121"/>
          <a:ext cx="2006511" cy="1212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55520" imgH="1180800" progId="Equation.DSMT4">
                  <p:embed/>
                </p:oleObj>
              </mc:Choice>
              <mc:Fallback>
                <p:oleObj name="Equation" r:id="rId7" imgW="1955520" imgH="1180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24929" y="4930121"/>
                        <a:ext cx="2006511" cy="1212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759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6AEF46E-7E76-1680-ACCB-0716576DA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pPr eaLnBrk="1" hangingPunct="1"/>
            <a:r>
              <a:rPr lang="en-US" altLang="en-PR" sz="2800" dirty="0" err="1">
                <a:solidFill>
                  <a:srgbClr val="200AC6"/>
                </a:solidFill>
              </a:rPr>
              <a:t>Isomerización</a:t>
            </a:r>
            <a:r>
              <a:rPr lang="en-US" altLang="en-PR" sz="2800" dirty="0">
                <a:solidFill>
                  <a:srgbClr val="200AC6"/>
                </a:solidFill>
              </a:rPr>
              <a:t> de Congo Red </a:t>
            </a:r>
            <a:r>
              <a:rPr lang="en-US" altLang="en-PR" sz="2800" dirty="0" err="1">
                <a:solidFill>
                  <a:srgbClr val="200AC6"/>
                </a:solidFill>
              </a:rPr>
              <a:t>iniciada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por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fotolisis</a:t>
            </a:r>
            <a:r>
              <a:rPr lang="en-US" altLang="en-PR" sz="2800" dirty="0">
                <a:solidFill>
                  <a:srgbClr val="200AC6"/>
                </a:solidFill>
              </a:rPr>
              <a:t> de </a:t>
            </a:r>
            <a:r>
              <a:rPr lang="en-US" altLang="en-PR" sz="2800" dirty="0" err="1">
                <a:solidFill>
                  <a:srgbClr val="200AC6"/>
                </a:solidFill>
              </a:rPr>
              <a:t>pulsos</a:t>
            </a:r>
            <a:endParaRPr lang="en-US" altLang="en-PR" sz="2800" dirty="0">
              <a:solidFill>
                <a:srgbClr val="200AC6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643F49-E321-F857-7031-0830D3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D031988-CA25-4F39-B043-B554F20F5126}" type="slidenum">
              <a:rPr lang="en-US" altLang="en-PR"/>
              <a:pPr>
                <a:defRPr/>
              </a:pPr>
              <a:t>3</a:t>
            </a:fld>
            <a:endParaRPr lang="en-US" altLang="en-P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5263E2-CB4A-12F0-A52C-C6CA1E887779}"/>
              </a:ext>
            </a:extLst>
          </p:cNvPr>
          <p:cNvSpPr txBox="1"/>
          <p:nvPr/>
        </p:nvSpPr>
        <p:spPr>
          <a:xfrm>
            <a:off x="698242" y="1045068"/>
            <a:ext cx="738206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1: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cinéticas</a:t>
            </a:r>
            <a:r>
              <a:rPr lang="en-US" sz="1200" b="1" dirty="0"/>
              <a:t> de Congo Red </a:t>
            </a:r>
            <a:r>
              <a:rPr lang="en-US" sz="1200" b="1" dirty="0" err="1"/>
              <a:t>en</a:t>
            </a:r>
            <a:r>
              <a:rPr lang="en-US" sz="1200" b="1" dirty="0"/>
              <a:t> 20%agua/ethanol.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Disuelva 0.15 mg de Congo Red en 25.00 mL de 20% v/v agua/etanol. Esta solución la llamará </a:t>
            </a:r>
            <a:r>
              <a:rPr lang="es-ES" sz="1200" b="1" dirty="0" err="1"/>
              <a:t>Soln</a:t>
            </a:r>
            <a:r>
              <a:rPr lang="es-ES" sz="1200" b="1" dirty="0"/>
              <a:t> A.</a:t>
            </a:r>
            <a:r>
              <a:rPr lang="es-ES" sz="1200" dirty="0"/>
              <a:t>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Transfiera 2 mL de la solución a celda de UV-Vis y mida la absorbancia a 497 nm usando como blanco de agua deionizada. La absorbancia debe estar entre 0.7 y 1.10. Si no está en ese valor, debe disolver más sólido o diluir la solución. Retorne la solución de la celda al envase que contiene el CR disuelto antes de añadir más sólido de CR.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Cuando logre preparar la solución de CR con una absorbancia entre 0.8 y 1.00, entonces transfiera 2.0 mL a celda UV-Vis con los cuatro lados transparentes. Coloque la celda en el instrumento de fotolisis de pulso, seleccione un promedio de 10 pulsos  y presione el botón de “Run”. Observe la cinética. De observar mucho ruido, puede promediar más valores de pulsos (entre 30 y 50 es recomendable). Presione el botón “</a:t>
            </a:r>
            <a:r>
              <a:rPr lang="es-ES" sz="1200" dirty="0" err="1"/>
              <a:t>Save</a:t>
            </a:r>
            <a:r>
              <a:rPr lang="es-ES" sz="1200" dirty="0"/>
              <a:t>” para guardar la cinética en formato de texto (nombre_archivo.csv).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Coloque la celda con la solución del blanco y mida la cinética bajo las mismas condiciones que la solución de CR. Guarde los datos en formato de texto.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57F26-B34F-FA19-B4F3-ED3CD3F1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233" y="1045068"/>
            <a:ext cx="3837934" cy="24423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0A2A10-2C36-7F47-4068-11A838962A11}"/>
              </a:ext>
            </a:extLst>
          </p:cNvPr>
          <p:cNvSpPr txBox="1"/>
          <p:nvPr/>
        </p:nvSpPr>
        <p:spPr>
          <a:xfrm>
            <a:off x="698242" y="3580571"/>
            <a:ext cx="73820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2: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cinéticas</a:t>
            </a:r>
            <a:r>
              <a:rPr lang="en-US" sz="1200" b="1" dirty="0"/>
              <a:t> de Congo Red </a:t>
            </a:r>
            <a:r>
              <a:rPr lang="en-US" sz="1200" b="1" dirty="0" err="1"/>
              <a:t>en</a:t>
            </a:r>
            <a:r>
              <a:rPr lang="en-US" sz="1200" b="1" dirty="0"/>
              <a:t> </a:t>
            </a:r>
            <a:r>
              <a:rPr lang="en-US" sz="1200" b="1" dirty="0" err="1"/>
              <a:t>presencia</a:t>
            </a:r>
            <a:r>
              <a:rPr lang="en-US" sz="1200" b="1" dirty="0"/>
              <a:t> de NaOH.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Transfiera 2.0 mL de la solución de CR a celda limpia y seca. Tome la lectura de cinética. Transfiera 30 </a:t>
            </a:r>
            <a:r>
              <a:rPr lang="es-ES" sz="1200" dirty="0" err="1"/>
              <a:t>uL</a:t>
            </a:r>
            <a:r>
              <a:rPr lang="es-ES" sz="1200" dirty="0"/>
              <a:t> de una solución de NaOH que sea aproximadamente 0.70 M. El volumen de 30 </a:t>
            </a:r>
            <a:r>
              <a:rPr lang="es-ES" sz="1200" dirty="0" err="1"/>
              <a:t>uL</a:t>
            </a:r>
            <a:r>
              <a:rPr lang="es-ES" sz="1200" dirty="0"/>
              <a:t> se conocerá como X.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Tome la medida cinética de CR en presencia de 10 mM NaOH y guarde sus resultados en formato de texto.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Repita los pasos 1 y 2 añadiendo 30uL a la celda en cada repetición. Note que para la segunda corrida el volumen de NaOH añadido son 60 </a:t>
            </a:r>
            <a:r>
              <a:rPr lang="es-ES" sz="1200" dirty="0" err="1"/>
              <a:t>uL</a:t>
            </a:r>
            <a:r>
              <a:rPr lang="es-ES" sz="1200" dirty="0"/>
              <a:t>, la tercera 90 </a:t>
            </a:r>
            <a:r>
              <a:rPr lang="es-ES" sz="1200" dirty="0" err="1"/>
              <a:t>uL</a:t>
            </a:r>
            <a:r>
              <a:rPr lang="es-ES" sz="1200" dirty="0"/>
              <a:t> y así sucesivamente.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EAC83B-43FF-4991-671A-FF93974BC93F}"/>
              </a:ext>
            </a:extLst>
          </p:cNvPr>
          <p:cNvSpPr/>
          <p:nvPr/>
        </p:nvSpPr>
        <p:spPr>
          <a:xfrm>
            <a:off x="8610600" y="4009156"/>
            <a:ext cx="2072951" cy="149590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7A942-810A-7872-F174-95645EC17D19}"/>
              </a:ext>
            </a:extLst>
          </p:cNvPr>
          <p:cNvSpPr txBox="1"/>
          <p:nvPr/>
        </p:nvSpPr>
        <p:spPr>
          <a:xfrm rot="16200000">
            <a:off x="8112058" y="468754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iso</a:t>
            </a:r>
            <a:endParaRPr lang="en-PR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73D45B-FD15-249C-F7AA-C8753798C53D}"/>
              </a:ext>
            </a:extLst>
          </p:cNvPr>
          <p:cNvSpPr txBox="1"/>
          <p:nvPr/>
        </p:nvSpPr>
        <p:spPr>
          <a:xfrm>
            <a:off x="9111511" y="5494114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</a:t>
            </a:r>
            <a:r>
              <a:rPr lang="en-US" baseline="-25000" dirty="0" err="1"/>
              <a:t>NaOH</a:t>
            </a:r>
            <a:r>
              <a:rPr lang="en-US" dirty="0"/>
              <a:t> (M)</a:t>
            </a:r>
            <a:endParaRPr lang="en-PR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E00F86F-04FF-D717-5F0F-43D00789359E}"/>
              </a:ext>
            </a:extLst>
          </p:cNvPr>
          <p:cNvSpPr/>
          <p:nvPr/>
        </p:nvSpPr>
        <p:spPr>
          <a:xfrm>
            <a:off x="8798768" y="5034877"/>
            <a:ext cx="138403" cy="141457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800785-BEBA-6B58-454D-8AA6184E0668}"/>
              </a:ext>
            </a:extLst>
          </p:cNvPr>
          <p:cNvSpPr/>
          <p:nvPr/>
        </p:nvSpPr>
        <p:spPr>
          <a:xfrm>
            <a:off x="9973479" y="4292710"/>
            <a:ext cx="138403" cy="141457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28607E4-5FB9-513D-F3F2-D81B09D12929}"/>
              </a:ext>
            </a:extLst>
          </p:cNvPr>
          <p:cNvSpPr/>
          <p:nvPr/>
        </p:nvSpPr>
        <p:spPr>
          <a:xfrm>
            <a:off x="9419943" y="4530119"/>
            <a:ext cx="138403" cy="141457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463C985-6632-A860-D8D1-F805A9BC116F}"/>
              </a:ext>
            </a:extLst>
          </p:cNvPr>
          <p:cNvSpPr/>
          <p:nvPr/>
        </p:nvSpPr>
        <p:spPr>
          <a:xfrm>
            <a:off x="9211560" y="4893868"/>
            <a:ext cx="138403" cy="141457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R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534ADE-3720-4073-7F17-11E5C44D40F7}"/>
              </a:ext>
            </a:extLst>
          </p:cNvPr>
          <p:cNvCxnSpPr>
            <a:cxnSpLocks/>
          </p:cNvCxnSpPr>
          <p:nvPr/>
        </p:nvCxnSpPr>
        <p:spPr>
          <a:xfrm flipV="1">
            <a:off x="8610599" y="4192607"/>
            <a:ext cx="1572039" cy="1129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8549E9D-2D72-EB55-3B54-368674D5C2BF}"/>
              </a:ext>
            </a:extLst>
          </p:cNvPr>
          <p:cNvSpPr txBox="1"/>
          <p:nvPr/>
        </p:nvSpPr>
        <p:spPr>
          <a:xfrm>
            <a:off x="9349963" y="4906971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</a:t>
            </a:r>
            <a:r>
              <a:rPr lang="en-US" dirty="0" err="1"/>
              <a:t>k</a:t>
            </a:r>
            <a:r>
              <a:rPr lang="en-US" baseline="-25000" dirty="0" err="1"/>
              <a:t>bimolecular</a:t>
            </a:r>
            <a:endParaRPr lang="en-PR" baseline="-25000" dirty="0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A047773-95F6-0DB5-7E23-B9E992E80E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424147"/>
              </p:ext>
            </p:extLst>
          </p:nvPr>
        </p:nvGraphicFramePr>
        <p:xfrm>
          <a:off x="8798768" y="3729704"/>
          <a:ext cx="1587500" cy="27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84200" imgH="241200" progId="Equation.DSMT4">
                  <p:embed/>
                </p:oleObj>
              </mc:Choice>
              <mc:Fallback>
                <p:oleObj name="Equation" r:id="rId3" imgW="1384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98768" y="3729704"/>
                        <a:ext cx="1587500" cy="27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1238C27-9EFA-F81F-8284-6A849CF60B40}"/>
              </a:ext>
            </a:extLst>
          </p:cNvPr>
          <p:cNvSpPr txBox="1"/>
          <p:nvPr/>
        </p:nvSpPr>
        <p:spPr>
          <a:xfrm>
            <a:off x="690900" y="4872209"/>
            <a:ext cx="7382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3: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cinéticas</a:t>
            </a:r>
            <a:r>
              <a:rPr lang="en-US" sz="1200" b="1" dirty="0"/>
              <a:t> de Congo Red </a:t>
            </a:r>
            <a:r>
              <a:rPr lang="en-US" sz="1200" b="1" dirty="0" err="1"/>
              <a:t>en</a:t>
            </a:r>
            <a:r>
              <a:rPr lang="en-US" sz="1200" b="1" dirty="0"/>
              <a:t> glycol de </a:t>
            </a:r>
            <a:r>
              <a:rPr lang="en-US" sz="1200" b="1" dirty="0" err="1"/>
              <a:t>etileno</a:t>
            </a:r>
            <a:r>
              <a:rPr lang="en-US" sz="1200" b="1" dirty="0"/>
              <a:t>/Ethanol.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Repita las Partes 1, pero usando </a:t>
            </a:r>
            <a:r>
              <a:rPr lang="es-ES" sz="1200" dirty="0" err="1"/>
              <a:t>mexclas</a:t>
            </a:r>
            <a:r>
              <a:rPr lang="es-ES" sz="1200" dirty="0"/>
              <a:t> de 20% v/v H</a:t>
            </a:r>
            <a:r>
              <a:rPr lang="es-ES" sz="1200" baseline="-25000" dirty="0"/>
              <a:t>2</a:t>
            </a:r>
            <a:r>
              <a:rPr lang="es-ES" sz="1200" dirty="0"/>
              <a:t>O/</a:t>
            </a:r>
            <a:r>
              <a:rPr lang="es-ES" sz="1200" dirty="0" err="1"/>
              <a:t>EtOH</a:t>
            </a:r>
            <a:r>
              <a:rPr lang="es-ES" sz="1200" dirty="0"/>
              <a:t> y 20% v/v H</a:t>
            </a:r>
            <a:r>
              <a:rPr lang="es-ES" sz="1200" baseline="-25000" dirty="0"/>
              <a:t>2</a:t>
            </a:r>
            <a:r>
              <a:rPr lang="es-ES" sz="1200" dirty="0"/>
              <a:t>O/glicol de etileno como disolvente. Ver siguiente página para las combinaciones. El glicol de etileno posee una viscosidad bastante alta por lo que la cinética de isomerización se ve afectada.</a:t>
            </a:r>
          </a:p>
        </p:txBody>
      </p:sp>
    </p:spTree>
    <p:extLst>
      <p:ext uri="{BB962C8B-B14F-4D97-AF65-F5344CB8AC3E}">
        <p14:creationId xmlns:p14="http://schemas.microsoft.com/office/powerpoint/2010/main" val="373503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6AEF46E-7E76-1680-ACCB-0716576DA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pPr eaLnBrk="1" hangingPunct="1"/>
            <a:r>
              <a:rPr lang="en-US" altLang="en-PR" sz="2800" dirty="0" err="1">
                <a:solidFill>
                  <a:srgbClr val="200AC6"/>
                </a:solidFill>
              </a:rPr>
              <a:t>Isomerización</a:t>
            </a:r>
            <a:r>
              <a:rPr lang="en-US" altLang="en-PR" sz="2800" dirty="0">
                <a:solidFill>
                  <a:srgbClr val="200AC6"/>
                </a:solidFill>
              </a:rPr>
              <a:t> de Congo Red </a:t>
            </a:r>
            <a:r>
              <a:rPr lang="en-US" altLang="en-PR" sz="2800" dirty="0" err="1">
                <a:solidFill>
                  <a:srgbClr val="200AC6"/>
                </a:solidFill>
              </a:rPr>
              <a:t>iniciada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por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fotolisis</a:t>
            </a:r>
            <a:r>
              <a:rPr lang="en-US" altLang="en-PR" sz="2800" dirty="0">
                <a:solidFill>
                  <a:srgbClr val="200AC6"/>
                </a:solidFill>
              </a:rPr>
              <a:t> de </a:t>
            </a:r>
            <a:r>
              <a:rPr lang="en-US" altLang="en-PR" sz="2800" dirty="0" err="1">
                <a:solidFill>
                  <a:srgbClr val="200AC6"/>
                </a:solidFill>
              </a:rPr>
              <a:t>pulsos</a:t>
            </a:r>
            <a:endParaRPr lang="en-US" altLang="en-PR" sz="2800" dirty="0">
              <a:solidFill>
                <a:srgbClr val="200AC6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643F49-E321-F857-7031-0830D3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D031988-CA25-4F39-B043-B554F20F5126}" type="slidenum">
              <a:rPr lang="en-US" altLang="en-PR"/>
              <a:pPr>
                <a:defRPr/>
              </a:pPr>
              <a:t>4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38C27-9EFA-F81F-8284-6A849CF60B40}"/>
              </a:ext>
            </a:extLst>
          </p:cNvPr>
          <p:cNvSpPr txBox="1"/>
          <p:nvPr/>
        </p:nvSpPr>
        <p:spPr>
          <a:xfrm>
            <a:off x="554380" y="1071101"/>
            <a:ext cx="7382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3: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cinéticas</a:t>
            </a:r>
            <a:r>
              <a:rPr lang="en-US" sz="1200" b="1" dirty="0"/>
              <a:t> de Congo Red </a:t>
            </a:r>
            <a:r>
              <a:rPr lang="en-US" sz="1200" b="1" dirty="0" err="1"/>
              <a:t>en</a:t>
            </a:r>
            <a:r>
              <a:rPr lang="en-US" sz="1200" b="1" dirty="0"/>
              <a:t> glycol de </a:t>
            </a:r>
            <a:r>
              <a:rPr lang="en-US" sz="1200" b="1" dirty="0" err="1"/>
              <a:t>etileno</a:t>
            </a:r>
            <a:r>
              <a:rPr lang="en-US" sz="1200" b="1" dirty="0"/>
              <a:t>/Ethanol.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Disuelva 0.15 mg Congo Red en 25 ml de 20% v/v H</a:t>
            </a:r>
            <a:r>
              <a:rPr lang="es-ES" sz="1200" baseline="-25000" dirty="0"/>
              <a:t>2</a:t>
            </a:r>
            <a:r>
              <a:rPr lang="es-ES" sz="1200" dirty="0"/>
              <a:t>O/</a:t>
            </a:r>
            <a:r>
              <a:rPr lang="es-ES" sz="1200" dirty="0" err="1"/>
              <a:t>ehtylene</a:t>
            </a:r>
            <a:r>
              <a:rPr lang="es-ES" sz="1200" dirty="0"/>
              <a:t> glicol. Esta solución se llamará </a:t>
            </a:r>
            <a:r>
              <a:rPr lang="es-ES" sz="1200" b="1" dirty="0" err="1"/>
              <a:t>Soln</a:t>
            </a:r>
            <a:r>
              <a:rPr lang="es-ES" sz="1200" b="1" dirty="0"/>
              <a:t>. B</a:t>
            </a:r>
            <a:r>
              <a:rPr lang="es-ES" sz="1200" dirty="0"/>
              <a:t>.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Tome lecturas cinéticas de las siguientes mezclas: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130A60-E782-B177-C1A7-8858CF370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724762"/>
              </p:ext>
            </p:extLst>
          </p:nvPr>
        </p:nvGraphicFramePr>
        <p:xfrm>
          <a:off x="838200" y="2282932"/>
          <a:ext cx="642178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2492">
                  <a:extLst>
                    <a:ext uri="{9D8B030D-6E8A-4147-A177-3AD203B41FA5}">
                      <a16:colId xmlns:a16="http://schemas.microsoft.com/office/drawing/2014/main" val="1576474777"/>
                    </a:ext>
                  </a:extLst>
                </a:gridCol>
                <a:gridCol w="1289221">
                  <a:extLst>
                    <a:ext uri="{9D8B030D-6E8A-4147-A177-3AD203B41FA5}">
                      <a16:colId xmlns:a16="http://schemas.microsoft.com/office/drawing/2014/main" val="4020247948"/>
                    </a:ext>
                  </a:extLst>
                </a:gridCol>
                <a:gridCol w="1155434">
                  <a:extLst>
                    <a:ext uri="{9D8B030D-6E8A-4147-A177-3AD203B41FA5}">
                      <a16:colId xmlns:a16="http://schemas.microsoft.com/office/drawing/2014/main" val="2454832817"/>
                    </a:ext>
                  </a:extLst>
                </a:gridCol>
                <a:gridCol w="887860">
                  <a:extLst>
                    <a:ext uri="{9D8B030D-6E8A-4147-A177-3AD203B41FA5}">
                      <a16:colId xmlns:a16="http://schemas.microsoft.com/office/drawing/2014/main" val="2231235950"/>
                    </a:ext>
                  </a:extLst>
                </a:gridCol>
                <a:gridCol w="656773">
                  <a:extLst>
                    <a:ext uri="{9D8B030D-6E8A-4147-A177-3AD203B41FA5}">
                      <a16:colId xmlns:a16="http://schemas.microsoft.com/office/drawing/2014/main" val="427420147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 dirty="0">
                          <a:effectLst/>
                          <a:latin typeface="+mn-lt"/>
                        </a:rPr>
                        <a:t>Volumen Total en Celda  (</a:t>
                      </a:r>
                      <a:r>
                        <a:rPr lang="es-ES" sz="1000" u="none" strike="noStrike" dirty="0" err="1">
                          <a:effectLst/>
                          <a:latin typeface="+mn-lt"/>
                        </a:rPr>
                        <a:t>uL</a:t>
                      </a:r>
                      <a:r>
                        <a:rPr lang="es-ES" sz="1000" u="none" strike="noStrike" dirty="0">
                          <a:effectLst/>
                          <a:latin typeface="+mn-lt"/>
                        </a:rPr>
                        <a:t>) =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9968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8394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Mezcla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%Vol Soln 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%Vol Soln B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Soln A (uL)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Soln B (uL)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35715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41227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458001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27150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62948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95676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06949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32559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546224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81849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54257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85039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Volumen (uL) =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13750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13750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55815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Volumen (mL) =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13.75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13.75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1389229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FFFEDB4-FBED-7D2D-877A-083FF82A75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641856"/>
              </p:ext>
            </p:extLst>
          </p:nvPr>
        </p:nvGraphicFramePr>
        <p:xfrm>
          <a:off x="7431380" y="2282932"/>
          <a:ext cx="4206240" cy="2472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623852D-2E41-BAB5-1115-AE69797870D3}"/>
              </a:ext>
            </a:extLst>
          </p:cNvPr>
          <p:cNvSpPr txBox="1"/>
          <p:nvPr/>
        </p:nvSpPr>
        <p:spPr>
          <a:xfrm flipH="1">
            <a:off x="838200" y="1763364"/>
            <a:ext cx="689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Observe que las </a:t>
            </a:r>
            <a:r>
              <a:rPr lang="en-US" dirty="0" err="1">
                <a:solidFill>
                  <a:srgbClr val="FF0000"/>
                </a:solidFill>
              </a:rPr>
              <a:t>Soluciones</a:t>
            </a:r>
            <a:r>
              <a:rPr lang="en-US" dirty="0">
                <a:solidFill>
                  <a:srgbClr val="FF0000"/>
                </a:solidFill>
              </a:rPr>
              <a:t> A y B </a:t>
            </a:r>
            <a:r>
              <a:rPr lang="en-US" dirty="0" err="1">
                <a:solidFill>
                  <a:srgbClr val="FF0000"/>
                </a:solidFill>
              </a:rPr>
              <a:t>contienen</a:t>
            </a:r>
            <a:r>
              <a:rPr lang="en-US" dirty="0">
                <a:solidFill>
                  <a:srgbClr val="FF0000"/>
                </a:solidFill>
              </a:rPr>
              <a:t> 0.15 mg de Congo Red! </a:t>
            </a:r>
          </a:p>
        </p:txBody>
      </p:sp>
    </p:spTree>
    <p:extLst>
      <p:ext uri="{BB962C8B-B14F-4D97-AF65-F5344CB8AC3E}">
        <p14:creationId xmlns:p14="http://schemas.microsoft.com/office/powerpoint/2010/main" val="152298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6AEF46E-7E76-1680-ACCB-0716576DA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/>
          <a:lstStyle/>
          <a:p>
            <a:pPr eaLnBrk="1" hangingPunct="1"/>
            <a:r>
              <a:rPr lang="en-US" altLang="en-PR" sz="2800" dirty="0" err="1">
                <a:solidFill>
                  <a:srgbClr val="200AC6"/>
                </a:solidFill>
              </a:rPr>
              <a:t>Isomerización</a:t>
            </a:r>
            <a:r>
              <a:rPr lang="en-US" altLang="en-PR" sz="2800" dirty="0">
                <a:solidFill>
                  <a:srgbClr val="200AC6"/>
                </a:solidFill>
              </a:rPr>
              <a:t> de Congo Red </a:t>
            </a:r>
            <a:r>
              <a:rPr lang="en-US" altLang="en-PR" sz="2800" dirty="0" err="1">
                <a:solidFill>
                  <a:srgbClr val="200AC6"/>
                </a:solidFill>
              </a:rPr>
              <a:t>iniciada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por</a:t>
            </a:r>
            <a:r>
              <a:rPr lang="en-US" altLang="en-PR" sz="2800" dirty="0">
                <a:solidFill>
                  <a:srgbClr val="200AC6"/>
                </a:solidFill>
              </a:rPr>
              <a:t> </a:t>
            </a:r>
            <a:r>
              <a:rPr lang="en-US" altLang="en-PR" sz="2800" dirty="0" err="1">
                <a:solidFill>
                  <a:srgbClr val="200AC6"/>
                </a:solidFill>
              </a:rPr>
              <a:t>fotolisis</a:t>
            </a:r>
            <a:r>
              <a:rPr lang="en-US" altLang="en-PR" sz="2800" dirty="0">
                <a:solidFill>
                  <a:srgbClr val="200AC6"/>
                </a:solidFill>
              </a:rPr>
              <a:t> de </a:t>
            </a:r>
            <a:r>
              <a:rPr lang="en-US" altLang="en-PR" sz="2800" dirty="0" err="1">
                <a:solidFill>
                  <a:srgbClr val="200AC6"/>
                </a:solidFill>
              </a:rPr>
              <a:t>pulsos</a:t>
            </a:r>
            <a:endParaRPr lang="en-US" altLang="en-PR" sz="2800" dirty="0">
              <a:solidFill>
                <a:srgbClr val="200AC6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643F49-E321-F857-7031-0830D37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D031988-CA25-4F39-B043-B554F20F5126}" type="slidenum">
              <a:rPr lang="en-US" altLang="en-PR"/>
              <a:pPr>
                <a:defRPr/>
              </a:pPr>
              <a:t>5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38C27-9EFA-F81F-8284-6A849CF60B40}"/>
              </a:ext>
            </a:extLst>
          </p:cNvPr>
          <p:cNvSpPr txBox="1"/>
          <p:nvPr/>
        </p:nvSpPr>
        <p:spPr>
          <a:xfrm>
            <a:off x="554380" y="1071101"/>
            <a:ext cx="7382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 err="1"/>
              <a:t>Parte</a:t>
            </a:r>
            <a:r>
              <a:rPr lang="en-US" sz="1200" b="1" dirty="0"/>
              <a:t> 3: </a:t>
            </a:r>
            <a:r>
              <a:rPr lang="en-US" sz="1200" b="1" dirty="0" err="1"/>
              <a:t>Lecturas</a:t>
            </a:r>
            <a:r>
              <a:rPr lang="en-US" sz="1200" b="1" dirty="0"/>
              <a:t> de </a:t>
            </a:r>
            <a:r>
              <a:rPr lang="en-US" sz="1200" b="1" dirty="0" err="1"/>
              <a:t>cinéticas</a:t>
            </a:r>
            <a:r>
              <a:rPr lang="en-US" sz="1200" b="1" dirty="0"/>
              <a:t> de Congo Red </a:t>
            </a:r>
            <a:r>
              <a:rPr lang="en-US" sz="1200" b="1" dirty="0" err="1"/>
              <a:t>en</a:t>
            </a:r>
            <a:r>
              <a:rPr lang="en-US" sz="1200" b="1" dirty="0"/>
              <a:t> glycol de </a:t>
            </a:r>
            <a:r>
              <a:rPr lang="en-US" sz="1200" b="1" dirty="0" err="1"/>
              <a:t>etileno</a:t>
            </a:r>
            <a:r>
              <a:rPr lang="en-US" sz="1200" b="1" dirty="0"/>
              <a:t>/Ethanol.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Disuelva 0.15 mg Congo Red en 25 ml de 20% v/v H</a:t>
            </a:r>
            <a:r>
              <a:rPr lang="es-ES" sz="1200" baseline="-25000" dirty="0"/>
              <a:t>2</a:t>
            </a:r>
            <a:r>
              <a:rPr lang="es-ES" sz="1200" dirty="0"/>
              <a:t>O/</a:t>
            </a:r>
            <a:r>
              <a:rPr lang="es-ES" sz="1200" dirty="0" err="1"/>
              <a:t>ehtylene</a:t>
            </a:r>
            <a:r>
              <a:rPr lang="es-ES" sz="1200" dirty="0"/>
              <a:t> glicol. Esta solución se llamará </a:t>
            </a:r>
            <a:r>
              <a:rPr lang="es-ES" sz="1200" b="1" dirty="0" err="1"/>
              <a:t>Soln</a:t>
            </a:r>
            <a:r>
              <a:rPr lang="es-ES" sz="1200" b="1" dirty="0"/>
              <a:t>. B</a:t>
            </a:r>
            <a:r>
              <a:rPr lang="es-ES" sz="1200" dirty="0"/>
              <a:t>.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s-ES" sz="1200" dirty="0"/>
              <a:t>Tome lecturas cinéticas de las siguientes mezclas: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130A60-E782-B177-C1A7-8858CF370E03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282932"/>
          <a:ext cx="642178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2492">
                  <a:extLst>
                    <a:ext uri="{9D8B030D-6E8A-4147-A177-3AD203B41FA5}">
                      <a16:colId xmlns:a16="http://schemas.microsoft.com/office/drawing/2014/main" val="1576474777"/>
                    </a:ext>
                  </a:extLst>
                </a:gridCol>
                <a:gridCol w="1289221">
                  <a:extLst>
                    <a:ext uri="{9D8B030D-6E8A-4147-A177-3AD203B41FA5}">
                      <a16:colId xmlns:a16="http://schemas.microsoft.com/office/drawing/2014/main" val="4020247948"/>
                    </a:ext>
                  </a:extLst>
                </a:gridCol>
                <a:gridCol w="1155434">
                  <a:extLst>
                    <a:ext uri="{9D8B030D-6E8A-4147-A177-3AD203B41FA5}">
                      <a16:colId xmlns:a16="http://schemas.microsoft.com/office/drawing/2014/main" val="2454832817"/>
                    </a:ext>
                  </a:extLst>
                </a:gridCol>
                <a:gridCol w="887860">
                  <a:extLst>
                    <a:ext uri="{9D8B030D-6E8A-4147-A177-3AD203B41FA5}">
                      <a16:colId xmlns:a16="http://schemas.microsoft.com/office/drawing/2014/main" val="2231235950"/>
                    </a:ext>
                  </a:extLst>
                </a:gridCol>
                <a:gridCol w="656773">
                  <a:extLst>
                    <a:ext uri="{9D8B030D-6E8A-4147-A177-3AD203B41FA5}">
                      <a16:colId xmlns:a16="http://schemas.microsoft.com/office/drawing/2014/main" val="427420147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u="none" strike="noStrike" dirty="0">
                          <a:effectLst/>
                          <a:latin typeface="+mn-lt"/>
                        </a:rPr>
                        <a:t>Volumen Total en Celda  (</a:t>
                      </a:r>
                      <a:r>
                        <a:rPr lang="es-ES" sz="1000" u="none" strike="noStrike" dirty="0" err="1">
                          <a:effectLst/>
                          <a:latin typeface="+mn-lt"/>
                        </a:rPr>
                        <a:t>uL</a:t>
                      </a:r>
                      <a:r>
                        <a:rPr lang="es-ES" sz="1000" u="none" strike="noStrike" dirty="0">
                          <a:effectLst/>
                          <a:latin typeface="+mn-lt"/>
                        </a:rPr>
                        <a:t>) =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9968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8394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Mezcla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%Vol Soln 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%Vol Soln B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Soln A (uL)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Soln B (uL)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35715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41227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458001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27150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62948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95676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06949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32559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546224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81849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54257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+mn-lt"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85039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Volumen (uL) =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13750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13750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55815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Volumen (mL) =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13.75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13.75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138922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623852D-2E41-BAB5-1115-AE69797870D3}"/>
              </a:ext>
            </a:extLst>
          </p:cNvPr>
          <p:cNvSpPr txBox="1"/>
          <p:nvPr/>
        </p:nvSpPr>
        <p:spPr>
          <a:xfrm flipH="1">
            <a:off x="838200" y="1763364"/>
            <a:ext cx="689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Observe que las </a:t>
            </a:r>
            <a:r>
              <a:rPr lang="en-US" dirty="0" err="1">
                <a:solidFill>
                  <a:srgbClr val="FF0000"/>
                </a:solidFill>
              </a:rPr>
              <a:t>Soluciones</a:t>
            </a:r>
            <a:r>
              <a:rPr lang="en-US" dirty="0">
                <a:solidFill>
                  <a:srgbClr val="FF0000"/>
                </a:solidFill>
              </a:rPr>
              <a:t> A y B </a:t>
            </a:r>
            <a:r>
              <a:rPr lang="en-US" dirty="0" err="1">
                <a:solidFill>
                  <a:srgbClr val="FF0000"/>
                </a:solidFill>
              </a:rPr>
              <a:t>contienen</a:t>
            </a:r>
            <a:r>
              <a:rPr lang="en-US" dirty="0">
                <a:solidFill>
                  <a:srgbClr val="FF0000"/>
                </a:solidFill>
              </a:rPr>
              <a:t> 0.15 mg de Congo Red!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30477C-02B6-4CEA-675B-AE81016B43F6}"/>
              </a:ext>
            </a:extLst>
          </p:cNvPr>
          <p:cNvSpPr txBox="1"/>
          <p:nvPr/>
        </p:nvSpPr>
        <p:spPr>
          <a:xfrm>
            <a:off x="7377953" y="2282932"/>
            <a:ext cx="45182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Informe:</a:t>
            </a:r>
          </a:p>
          <a:p>
            <a:pPr marL="342900" indent="-342900">
              <a:buAutoNum type="arabicParenR"/>
            </a:pPr>
            <a:r>
              <a:rPr lang="en-US" dirty="0" err="1"/>
              <a:t>Calcule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valor de </a:t>
            </a:r>
            <a:r>
              <a:rPr lang="en-US" dirty="0" err="1"/>
              <a:t>k</a:t>
            </a:r>
            <a:r>
              <a:rPr lang="en-US" baseline="-25000" dirty="0" err="1"/>
              <a:t>iso</a:t>
            </a:r>
            <a:r>
              <a:rPr lang="en-US" dirty="0"/>
              <a:t> para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mezcla</a:t>
            </a:r>
            <a:r>
              <a:rPr lang="en-US" dirty="0"/>
              <a:t> </a:t>
            </a:r>
            <a:r>
              <a:rPr lang="en-US" dirty="0" err="1"/>
              <a:t>mediante</a:t>
            </a:r>
            <a:r>
              <a:rPr lang="en-US" dirty="0"/>
              <a:t> regression </a:t>
            </a:r>
            <a:r>
              <a:rPr lang="en-US" dirty="0" err="1"/>
              <a:t>decaimiento</a:t>
            </a:r>
            <a:r>
              <a:rPr lang="en-US" dirty="0"/>
              <a:t> de 1</a:t>
            </a:r>
            <a:r>
              <a:rPr lang="en-US" baseline="30000" dirty="0"/>
              <a:t>er</a:t>
            </a:r>
            <a:r>
              <a:rPr lang="en-US" dirty="0"/>
              <a:t> </a:t>
            </a:r>
            <a:r>
              <a:rPr lang="en-US" dirty="0" err="1"/>
              <a:t>orden</a:t>
            </a:r>
            <a:endParaRPr lang="en-US" dirty="0"/>
          </a:p>
          <a:p>
            <a:pPr marL="342900" indent="-342900">
              <a:buAutoNum type="arabicParenR"/>
            </a:pPr>
            <a:r>
              <a:rPr lang="en-US" dirty="0" err="1"/>
              <a:t>Lleve</a:t>
            </a:r>
            <a:r>
              <a:rPr lang="en-US" dirty="0"/>
              <a:t> a </a:t>
            </a:r>
            <a:r>
              <a:rPr lang="en-US" dirty="0" err="1"/>
              <a:t>gráfica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err="1"/>
              <a:t>k</a:t>
            </a:r>
            <a:r>
              <a:rPr lang="en-US" baseline="-25000" dirty="0" err="1"/>
              <a:t>iso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función</a:t>
            </a:r>
            <a:r>
              <a:rPr lang="en-US" dirty="0"/>
              <a:t> del %H</a:t>
            </a:r>
            <a:r>
              <a:rPr lang="en-US" baseline="-25000" dirty="0"/>
              <a:t>2</a:t>
            </a:r>
            <a:r>
              <a:rPr lang="en-US" dirty="0"/>
              <a:t>O/ethylene glycol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mezcla</a:t>
            </a:r>
            <a:r>
              <a:rPr lang="en-US" dirty="0"/>
              <a:t>. </a:t>
            </a:r>
          </a:p>
          <a:p>
            <a:pPr marL="342900" indent="-342900">
              <a:buAutoNum type="arabicParenR"/>
            </a:pPr>
            <a:r>
              <a:rPr lang="en-US" dirty="0" err="1"/>
              <a:t>Busque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literatura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err="1"/>
              <a:t>viscosidad</a:t>
            </a:r>
            <a:r>
              <a:rPr lang="en-US" dirty="0"/>
              <a:t> de las </a:t>
            </a:r>
            <a:r>
              <a:rPr lang="en-US" dirty="0" err="1"/>
              <a:t>soluciones</a:t>
            </a:r>
            <a:r>
              <a:rPr lang="en-US" dirty="0"/>
              <a:t> de EtOH/ethylene glycol.</a:t>
            </a:r>
          </a:p>
          <a:p>
            <a:pPr marL="342900" indent="-342900">
              <a:buAutoNum type="arabicParenR"/>
            </a:pPr>
            <a:r>
              <a:rPr lang="en-US" dirty="0" err="1"/>
              <a:t>Discuta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efecto</a:t>
            </a:r>
            <a:r>
              <a:rPr lang="en-US" dirty="0"/>
              <a:t> </a:t>
            </a:r>
            <a:r>
              <a:rPr lang="en-US" dirty="0" err="1"/>
              <a:t>viscosidad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valor de </a:t>
            </a:r>
            <a:r>
              <a:rPr lang="en-US" dirty="0" err="1"/>
              <a:t>k</a:t>
            </a:r>
            <a:r>
              <a:rPr lang="en-US" baseline="-25000" dirty="0" err="1"/>
              <a:t>iso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263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C347-0C58-505F-4714-23175275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B27C-0C99-012F-506A-D1AF37407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80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1118</Words>
  <Application>Microsoft Office PowerPoint</Application>
  <PresentationFormat>Widescreen</PresentationFormat>
  <Paragraphs>202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Equation</vt:lpstr>
      <vt:lpstr>Isomerización de Congo Red iniciada por fotolisis de pulsos</vt:lpstr>
      <vt:lpstr>Isomerización de Congo Red iniciada por fotolisis de pulsos</vt:lpstr>
      <vt:lpstr>Isomerización de Congo Red iniciada por fotolisis de pulsos</vt:lpstr>
      <vt:lpstr>Isomerización de Congo Red iniciada por fotolisis de pulsos</vt:lpstr>
      <vt:lpstr>Isomerización de Congo Red iniciada por fotolisis de pulsos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Hidrólisis ácida de un ester: Efecto de la temperatura sobre la rapidez de reacción.</dc:title>
  <dc:creator>Rolando Oyola Martinez</dc:creator>
  <cp:lastModifiedBy>Rolando Oyola Martinez</cp:lastModifiedBy>
  <cp:revision>23</cp:revision>
  <dcterms:created xsi:type="dcterms:W3CDTF">2022-08-09T04:51:10Z</dcterms:created>
  <dcterms:modified xsi:type="dcterms:W3CDTF">2023-08-23T02:07:08Z</dcterms:modified>
</cp:coreProperties>
</file>